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4"/>
  </p:notesMasterIdLst>
  <p:sldIdLst>
    <p:sldId id="263" r:id="rId2"/>
    <p:sldId id="260" r:id="rId3"/>
  </p:sldIdLst>
  <p:sldSz cx="12192000" cy="16256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p:scale>
          <a:sx n="68" d="100"/>
          <a:sy n="68" d="100"/>
        </p:scale>
        <p:origin x="708" y="-2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431" cy="497915"/>
          </a:xfrm>
          <a:prstGeom prst="rect">
            <a:avLst/>
          </a:prstGeom>
        </p:spPr>
        <p:txBody>
          <a:bodyPr vert="horz" lIns="90874" tIns="45437" rIns="90874" bIns="454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988" y="0"/>
            <a:ext cx="2971431" cy="497915"/>
          </a:xfrm>
          <a:prstGeom prst="rect">
            <a:avLst/>
          </a:prstGeom>
        </p:spPr>
        <p:txBody>
          <a:bodyPr vert="horz" lIns="90874" tIns="45437" rIns="90874" bIns="45437" rtlCol="0"/>
          <a:lstStyle>
            <a:lvl1pPr algn="r">
              <a:defRPr sz="1200"/>
            </a:lvl1pPr>
          </a:lstStyle>
          <a:p>
            <a:fld id="{26C3C966-464A-4644-BBD8-09755489D348}" type="datetimeFigureOut">
              <a:rPr kumimoji="1" lang="ja-JP" altLang="en-US" smtClean="0"/>
              <a:t>2022/10/30</a:t>
            </a:fld>
            <a:endParaRPr kumimoji="1" lang="ja-JP" altLang="en-US"/>
          </a:p>
        </p:txBody>
      </p:sp>
      <p:sp>
        <p:nvSpPr>
          <p:cNvPr id="4" name="スライド イメージ プレースホルダー 3"/>
          <p:cNvSpPr>
            <a:spLocks noGrp="1" noRot="1" noChangeAspect="1"/>
          </p:cNvSpPr>
          <p:nvPr>
            <p:ph type="sldImg" idx="2"/>
          </p:nvPr>
        </p:nvSpPr>
        <p:spPr>
          <a:xfrm>
            <a:off x="2170113" y="1243013"/>
            <a:ext cx="2517775" cy="3357562"/>
          </a:xfrm>
          <a:prstGeom prst="rect">
            <a:avLst/>
          </a:prstGeom>
          <a:noFill/>
          <a:ln w="12700">
            <a:solidFill>
              <a:prstClr val="black"/>
            </a:solidFill>
          </a:ln>
        </p:spPr>
        <p:txBody>
          <a:bodyPr vert="horz" lIns="90874" tIns="45437" rIns="90874" bIns="45437" rtlCol="0" anchor="ctr"/>
          <a:lstStyle/>
          <a:p>
            <a:endParaRPr lang="ja-JP" altLang="en-US"/>
          </a:p>
        </p:txBody>
      </p:sp>
      <p:sp>
        <p:nvSpPr>
          <p:cNvPr id="5" name="ノート プレースホルダー 4"/>
          <p:cNvSpPr>
            <a:spLocks noGrp="1"/>
          </p:cNvSpPr>
          <p:nvPr>
            <p:ph type="body" sz="quarter" idx="3"/>
          </p:nvPr>
        </p:nvSpPr>
        <p:spPr>
          <a:xfrm>
            <a:off x="685959" y="4786914"/>
            <a:ext cx="5486084" cy="3915564"/>
          </a:xfrm>
          <a:prstGeom prst="rect">
            <a:avLst/>
          </a:prstGeom>
        </p:spPr>
        <p:txBody>
          <a:bodyPr vert="horz" lIns="90874" tIns="45437" rIns="90874" bIns="454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774"/>
            <a:ext cx="2971431" cy="497915"/>
          </a:xfrm>
          <a:prstGeom prst="rect">
            <a:avLst/>
          </a:prstGeom>
        </p:spPr>
        <p:txBody>
          <a:bodyPr vert="horz" lIns="90874" tIns="45437" rIns="90874" bIns="454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988" y="9447774"/>
            <a:ext cx="2971431" cy="497915"/>
          </a:xfrm>
          <a:prstGeom prst="rect">
            <a:avLst/>
          </a:prstGeom>
        </p:spPr>
        <p:txBody>
          <a:bodyPr vert="horz" lIns="90874" tIns="45437" rIns="90874" bIns="45437" rtlCol="0" anchor="b"/>
          <a:lstStyle>
            <a:lvl1pPr algn="r">
              <a:defRPr sz="1200"/>
            </a:lvl1pPr>
          </a:lstStyle>
          <a:p>
            <a:fld id="{027412E9-6845-4757-B50A-43505D537594}" type="slidenum">
              <a:rPr kumimoji="1" lang="ja-JP" altLang="en-US" smtClean="0"/>
              <a:t>‹#›</a:t>
            </a:fld>
            <a:endParaRPr kumimoji="1" lang="ja-JP" altLang="en-US"/>
          </a:p>
        </p:txBody>
      </p:sp>
    </p:spTree>
    <p:extLst>
      <p:ext uri="{BB962C8B-B14F-4D97-AF65-F5344CB8AC3E}">
        <p14:creationId xmlns:p14="http://schemas.microsoft.com/office/powerpoint/2010/main" val="22620025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65553"/>
            <a:ext cx="9144000" cy="5659496"/>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342087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245911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854191"/>
            <a:ext cx="2628900" cy="13776209"/>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854193"/>
            <a:ext cx="7734300" cy="1377620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194705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103675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4059077"/>
            <a:ext cx="10515600" cy="6758419"/>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10791427"/>
            <a:ext cx="10515600" cy="3555999"/>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116557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4334935"/>
            <a:ext cx="5181600" cy="103142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34935"/>
            <a:ext cx="5181600" cy="103142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291920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3986609"/>
            <a:ext cx="5156200" cy="1957212"/>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5943824"/>
            <a:ext cx="5156200" cy="87242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6610"/>
            <a:ext cx="5181601" cy="1957210"/>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5943824"/>
            <a:ext cx="5181601" cy="87242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71746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9929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3239938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1083734"/>
            <a:ext cx="3931920" cy="3793060"/>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2348089"/>
            <a:ext cx="6172200" cy="1155982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4876799"/>
            <a:ext cx="3931920" cy="9031113"/>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108510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1083733"/>
            <a:ext cx="3931920" cy="3793067"/>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2348089"/>
            <a:ext cx="6172200" cy="115598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4876800"/>
            <a:ext cx="3931920" cy="903111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77AC0D-A0C6-42A4-94E1-13E380448362}" type="datetimeFigureOut">
              <a:rPr kumimoji="1" lang="ja-JP" altLang="en-US" smtClean="0"/>
              <a:t>2022/10/30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2320992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866987"/>
            <a:ext cx="10515600" cy="314207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4334935"/>
            <a:ext cx="10515600" cy="1031428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5"/>
            <a:ext cx="2743200" cy="865481"/>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777AC0D-A0C6-42A4-94E1-13E380448362}" type="datetimeFigureOut">
              <a:rPr kumimoji="1" lang="ja-JP" altLang="en-US" smtClean="0"/>
              <a:t>2022/10/30</a:t>
            </a:fld>
            <a:endParaRPr kumimoji="1" lang="ja-JP" altLang="en-US"/>
          </a:p>
        </p:txBody>
      </p:sp>
      <p:sp>
        <p:nvSpPr>
          <p:cNvPr id="5" name="Footer Placeholder 4"/>
          <p:cNvSpPr>
            <a:spLocks noGrp="1"/>
          </p:cNvSpPr>
          <p:nvPr>
            <p:ph type="ftr" sz="quarter" idx="3"/>
          </p:nvPr>
        </p:nvSpPr>
        <p:spPr>
          <a:xfrm>
            <a:off x="4038600" y="15066905"/>
            <a:ext cx="4114800" cy="865481"/>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15066905"/>
            <a:ext cx="2743200" cy="865481"/>
          </a:xfrm>
          <a:prstGeom prst="rect">
            <a:avLst/>
          </a:prstGeom>
        </p:spPr>
        <p:txBody>
          <a:bodyPr vert="horz" lIns="91440" tIns="45720" rIns="91440" bIns="45720" rtlCol="0" anchor="ctr"/>
          <a:lstStyle>
            <a:lvl1pPr algn="r">
              <a:defRPr sz="1100">
                <a:solidFill>
                  <a:schemeClr val="tx1">
                    <a:tint val="75000"/>
                  </a:schemeClr>
                </a:solidFill>
              </a:defRPr>
            </a:lvl1pPr>
          </a:lstStyle>
          <a:p>
            <a:fld id="{4851B3C8-D951-4278-BEB1-4AB42C940117}" type="slidenum">
              <a:rPr kumimoji="1" lang="ja-JP" altLang="en-US" smtClean="0"/>
              <a:t>‹#›</a:t>
            </a:fld>
            <a:endParaRPr kumimoji="1" lang="ja-JP" altLang="en-US"/>
          </a:p>
        </p:txBody>
      </p:sp>
    </p:spTree>
    <p:extLst>
      <p:ext uri="{BB962C8B-B14F-4D97-AF65-F5344CB8AC3E}">
        <p14:creationId xmlns:p14="http://schemas.microsoft.com/office/powerpoint/2010/main" val="121926482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C804CF86-BA33-4DFC-A2C7-0C4CA7719202}"/>
              </a:ext>
            </a:extLst>
          </p:cNvPr>
          <p:cNvSpPr txBox="1"/>
          <p:nvPr/>
        </p:nvSpPr>
        <p:spPr>
          <a:xfrm>
            <a:off x="7736629" y="1063790"/>
            <a:ext cx="3922267" cy="400110"/>
          </a:xfrm>
          <a:prstGeom prst="rect">
            <a:avLst/>
          </a:prstGeom>
          <a:noFill/>
        </p:spPr>
        <p:txBody>
          <a:bodyPr wrap="square">
            <a:spAutoFit/>
          </a:bodyPr>
          <a:lstStyle/>
          <a:p>
            <a:pPr algn="r"/>
            <a:r>
              <a:rPr lang="ja-JP" altLang="en-US" sz="2000" dirty="0">
                <a:latin typeface="HGPｺﾞｼｯｸM" panose="020B0600000000000000" pitchFamily="50" charset="-128"/>
                <a:ea typeface="HGPｺﾞｼｯｸM" panose="020B0600000000000000" pitchFamily="50" charset="-128"/>
              </a:rPr>
              <a:t>２０２２年１１月１日</a:t>
            </a:r>
          </a:p>
        </p:txBody>
      </p:sp>
      <p:sp>
        <p:nvSpPr>
          <p:cNvPr id="28" name="テキスト ボックス 27">
            <a:extLst>
              <a:ext uri="{FF2B5EF4-FFF2-40B4-BE49-F238E27FC236}">
                <a16:creationId xmlns:a16="http://schemas.microsoft.com/office/drawing/2014/main" id="{41111B6D-7E5C-490A-83A8-3859B5C12F1C}"/>
              </a:ext>
            </a:extLst>
          </p:cNvPr>
          <p:cNvSpPr txBox="1"/>
          <p:nvPr/>
        </p:nvSpPr>
        <p:spPr>
          <a:xfrm>
            <a:off x="880338" y="5934435"/>
            <a:ext cx="10596154" cy="2923877"/>
          </a:xfrm>
          <a:prstGeom prst="rect">
            <a:avLst/>
          </a:prstGeom>
          <a:noFill/>
        </p:spPr>
        <p:txBody>
          <a:bodyPr wrap="square">
            <a:spAutoFit/>
          </a:bodyPr>
          <a:lstStyle/>
          <a:p>
            <a:r>
              <a:rPr lang="ja-JP" altLang="en-US" sz="2400" dirty="0">
                <a:latin typeface="HGPｺﾞｼｯｸM" panose="020B0600000000000000" pitchFamily="50" charset="-128"/>
                <a:ea typeface="HGPｺﾞｼｯｸM" panose="020B0600000000000000" pitchFamily="50" charset="-128"/>
              </a:rPr>
              <a:t>　日頃より当協会活動に対するご理解、ご支援にあらためて御礼申し上げます。    　さて兵庫県支部では、好評の「観光ビジネス・交流セミナー」を、２０２２年１１月１８日に開催をさせていただく運びとなりました。</a:t>
            </a:r>
            <a:endParaRPr lang="en-US" altLang="ja-JP" sz="2400" dirty="0">
              <a:latin typeface="HGPｺﾞｼｯｸM" panose="020B0600000000000000" pitchFamily="50" charset="-128"/>
              <a:ea typeface="HGPｺﾞｼｯｸM" panose="020B0600000000000000" pitchFamily="50" charset="-128"/>
            </a:endParaRPr>
          </a:p>
          <a:p>
            <a:endParaRPr lang="en-US" altLang="ja-JP" sz="8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　今回は、ひとあし早い２０２３年を占い、「アフターコロナの事業戦略」をテーマに、各専門分野でご活躍の先生方をお招きして実施させていただきます。</a:t>
            </a:r>
            <a:endParaRPr lang="en-US" altLang="ja-JP" sz="2400" dirty="0">
              <a:latin typeface="HGPｺﾞｼｯｸM" panose="020B0600000000000000" pitchFamily="50" charset="-128"/>
              <a:ea typeface="HGPｺﾞｼｯｸM" panose="020B0600000000000000" pitchFamily="50" charset="-128"/>
            </a:endParaRPr>
          </a:p>
          <a:p>
            <a:endParaRPr lang="en-US" altLang="ja-JP" sz="800" dirty="0">
              <a:latin typeface="HGPｺﾞｼｯｸM" panose="020B0600000000000000" pitchFamily="50" charset="-128"/>
              <a:ea typeface="HGPｺﾞｼｯｸM" panose="020B0600000000000000" pitchFamily="50" charset="-128"/>
            </a:endParaRPr>
          </a:p>
          <a:p>
            <a:r>
              <a:rPr lang="ja-JP" altLang="en-US" sz="2400" dirty="0">
                <a:latin typeface="HGPｺﾞｼｯｸM" panose="020B0600000000000000" pitchFamily="50" charset="-128"/>
                <a:ea typeface="HGPｺﾞｼｯｸM" panose="020B0600000000000000" pitchFamily="50" charset="-128"/>
              </a:rPr>
              <a:t>　詳しい内容は以下をご参照いただき、直面する課題解決の１つのヒントとしてお役立てください。みなさまのご参加をお待ちしております。</a:t>
            </a:r>
          </a:p>
        </p:txBody>
      </p:sp>
      <p:sp>
        <p:nvSpPr>
          <p:cNvPr id="16" name="テキスト ボックス 15">
            <a:extLst>
              <a:ext uri="{FF2B5EF4-FFF2-40B4-BE49-F238E27FC236}">
                <a16:creationId xmlns:a16="http://schemas.microsoft.com/office/drawing/2014/main" id="{3C961FCE-EC8A-4662-831D-41301C578FF3}"/>
              </a:ext>
            </a:extLst>
          </p:cNvPr>
          <p:cNvSpPr txBox="1"/>
          <p:nvPr/>
        </p:nvSpPr>
        <p:spPr>
          <a:xfrm>
            <a:off x="82415" y="4080107"/>
            <a:ext cx="12192000" cy="954107"/>
          </a:xfrm>
          <a:prstGeom prst="rect">
            <a:avLst/>
          </a:prstGeom>
          <a:noFill/>
        </p:spPr>
        <p:txBody>
          <a:bodyPr wrap="square">
            <a:spAutoFit/>
          </a:bodyPr>
          <a:lstStyle/>
          <a:p>
            <a:pPr algn="ctr"/>
            <a:r>
              <a:rPr lang="ja-JP" altLang="en-US" sz="2400" dirty="0">
                <a:latin typeface="HGPｺﾞｼｯｸM" panose="020B0600000000000000" pitchFamily="50" charset="-128"/>
                <a:ea typeface="HGPｺﾞｼｯｸM" panose="020B0600000000000000" pitchFamily="50" charset="-128"/>
              </a:rPr>
              <a:t>日本経営管理協会兵庫県支部　</a:t>
            </a:r>
            <a:r>
              <a:rPr lang="en-US" altLang="ja-JP" sz="2400" dirty="0">
                <a:latin typeface="HGPｺﾞｼｯｸM" panose="020B0600000000000000" pitchFamily="50" charset="-128"/>
                <a:ea typeface="HGPｺﾞｼｯｸM" panose="020B0600000000000000" pitchFamily="50" charset="-128"/>
              </a:rPr>
              <a:t>11</a:t>
            </a:r>
            <a:r>
              <a:rPr lang="ja-JP" altLang="en-US" sz="2400" dirty="0">
                <a:latin typeface="HGPｺﾞｼｯｸM" panose="020B0600000000000000" pitchFamily="50" charset="-128"/>
                <a:ea typeface="HGPｺﾞｼｯｸM" panose="020B0600000000000000" pitchFamily="50" charset="-128"/>
              </a:rPr>
              <a:t>月度例会</a:t>
            </a:r>
            <a:endParaRPr lang="en-US" altLang="ja-JP" sz="2400" dirty="0">
              <a:latin typeface="HGPｺﾞｼｯｸM" panose="020B0600000000000000" pitchFamily="50" charset="-128"/>
              <a:ea typeface="HGPｺﾞｼｯｸM" panose="020B0600000000000000" pitchFamily="50" charset="-128"/>
            </a:endParaRPr>
          </a:p>
          <a:p>
            <a:pPr algn="ctr"/>
            <a:endParaRPr lang="en-US" altLang="ja-JP" sz="800" dirty="0">
              <a:latin typeface="HGPｺﾞｼｯｸM" panose="020B0600000000000000" pitchFamily="50" charset="-128"/>
              <a:ea typeface="HGPｺﾞｼｯｸM" panose="020B0600000000000000" pitchFamily="50" charset="-128"/>
            </a:endParaRPr>
          </a:p>
          <a:p>
            <a:pPr algn="ctr"/>
            <a:r>
              <a:rPr lang="ja-JP" altLang="en-US" sz="2400" dirty="0">
                <a:latin typeface="HGPｺﾞｼｯｸM" panose="020B0600000000000000" pitchFamily="50" charset="-128"/>
                <a:ea typeface="HGPｺﾞｼｯｸM" panose="020B0600000000000000" pitchFamily="50" charset="-128"/>
              </a:rPr>
              <a:t>（第５回　観光ビジネス・交流セミナー）</a:t>
            </a:r>
          </a:p>
        </p:txBody>
      </p:sp>
      <p:pic>
        <p:nvPicPr>
          <p:cNvPr id="3" name="図 2">
            <a:extLst>
              <a:ext uri="{FF2B5EF4-FFF2-40B4-BE49-F238E27FC236}">
                <a16:creationId xmlns:a16="http://schemas.microsoft.com/office/drawing/2014/main" id="{9BE03590-E58A-4C31-8D9C-A363C38C2B61}"/>
              </a:ext>
            </a:extLst>
          </p:cNvPr>
          <p:cNvPicPr>
            <a:picLocks noChangeAspect="1"/>
          </p:cNvPicPr>
          <p:nvPr/>
        </p:nvPicPr>
        <p:blipFill>
          <a:blip r:embed="rId2"/>
          <a:stretch>
            <a:fillRect/>
          </a:stretch>
        </p:blipFill>
        <p:spPr>
          <a:xfrm>
            <a:off x="82415" y="0"/>
            <a:ext cx="4973771" cy="1401793"/>
          </a:xfrm>
          <a:prstGeom prst="rect">
            <a:avLst/>
          </a:prstGeom>
        </p:spPr>
      </p:pic>
      <p:sp>
        <p:nvSpPr>
          <p:cNvPr id="12" name="テキスト ボックス 11">
            <a:extLst>
              <a:ext uri="{FF2B5EF4-FFF2-40B4-BE49-F238E27FC236}">
                <a16:creationId xmlns:a16="http://schemas.microsoft.com/office/drawing/2014/main" id="{55876EE4-5CDF-4D77-9AF8-96FEA9AB091E}"/>
              </a:ext>
            </a:extLst>
          </p:cNvPr>
          <p:cNvSpPr txBox="1"/>
          <p:nvPr/>
        </p:nvSpPr>
        <p:spPr>
          <a:xfrm>
            <a:off x="467832" y="1757387"/>
            <a:ext cx="7484076" cy="707886"/>
          </a:xfrm>
          <a:prstGeom prst="rect">
            <a:avLst/>
          </a:prstGeom>
          <a:noFill/>
        </p:spPr>
        <p:txBody>
          <a:bodyPr wrap="square">
            <a:spAutoFit/>
          </a:bodyPr>
          <a:lstStyle/>
          <a:p>
            <a:r>
              <a:rPr lang="ja-JP" altLang="en-US" sz="2000" dirty="0">
                <a:latin typeface="HGPｺﾞｼｯｸM" panose="020B0600000000000000" pitchFamily="50" charset="-128"/>
                <a:ea typeface="HGPｺﾞｼｯｸM" panose="020B0600000000000000" pitchFamily="50" charset="-128"/>
              </a:rPr>
              <a:t>兵庫県県内　観光・運輸・レジャー　事業者のみなさま</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日本経営管理協会　会員　各位</a:t>
            </a:r>
          </a:p>
        </p:txBody>
      </p:sp>
      <p:sp>
        <p:nvSpPr>
          <p:cNvPr id="13" name="テキスト ボックス 12">
            <a:extLst>
              <a:ext uri="{FF2B5EF4-FFF2-40B4-BE49-F238E27FC236}">
                <a16:creationId xmlns:a16="http://schemas.microsoft.com/office/drawing/2014/main" id="{1A3B0330-9EE4-4D53-A47B-8510275B30F5}"/>
              </a:ext>
            </a:extLst>
          </p:cNvPr>
          <p:cNvSpPr txBox="1"/>
          <p:nvPr/>
        </p:nvSpPr>
        <p:spPr>
          <a:xfrm>
            <a:off x="7315200" y="2765176"/>
            <a:ext cx="4583829" cy="707886"/>
          </a:xfrm>
          <a:prstGeom prst="rect">
            <a:avLst/>
          </a:prstGeom>
          <a:noFill/>
        </p:spPr>
        <p:txBody>
          <a:bodyPr wrap="square">
            <a:spAutoFit/>
          </a:bodyPr>
          <a:lstStyle/>
          <a:p>
            <a:r>
              <a:rPr lang="ja-JP" altLang="en-US" sz="2000" dirty="0">
                <a:latin typeface="HGPｺﾞｼｯｸM" panose="020B0600000000000000" pitchFamily="50" charset="-128"/>
                <a:ea typeface="HGPｺﾞｼｯｸM" panose="020B0600000000000000" pitchFamily="50" charset="-128"/>
              </a:rPr>
              <a:t>日本経営管理協会　兵庫県支部</a:t>
            </a:r>
            <a:endParaRPr lang="en-US" altLang="ja-JP" sz="2000" dirty="0">
              <a:latin typeface="HGPｺﾞｼｯｸM" panose="020B0600000000000000" pitchFamily="50" charset="-128"/>
              <a:ea typeface="HGPｺﾞｼｯｸM" panose="020B0600000000000000" pitchFamily="50" charset="-128"/>
            </a:endParaRPr>
          </a:p>
          <a:p>
            <a:r>
              <a:rPr lang="ja-JP" altLang="en-US" sz="2000" dirty="0">
                <a:latin typeface="HGPｺﾞｼｯｸM" panose="020B0600000000000000" pitchFamily="50" charset="-128"/>
                <a:ea typeface="HGPｺﾞｼｯｸM" panose="020B0600000000000000" pitchFamily="50" charset="-128"/>
              </a:rPr>
              <a:t>日本経済大学　神戸三宮キャンパス</a:t>
            </a:r>
          </a:p>
        </p:txBody>
      </p:sp>
      <p:sp>
        <p:nvSpPr>
          <p:cNvPr id="14" name="テキスト ボックス 13">
            <a:extLst>
              <a:ext uri="{FF2B5EF4-FFF2-40B4-BE49-F238E27FC236}">
                <a16:creationId xmlns:a16="http://schemas.microsoft.com/office/drawing/2014/main" id="{F47D535C-924F-4447-BC3C-E77C2D13C307}"/>
              </a:ext>
            </a:extLst>
          </p:cNvPr>
          <p:cNvSpPr txBox="1"/>
          <p:nvPr/>
        </p:nvSpPr>
        <p:spPr>
          <a:xfrm>
            <a:off x="853031" y="11028795"/>
            <a:ext cx="10516349" cy="4955203"/>
          </a:xfrm>
          <a:prstGeom prst="rect">
            <a:avLst/>
          </a:prstGeom>
          <a:solidFill>
            <a:schemeClr val="bg1">
              <a:lumMod val="85000"/>
            </a:schemeClr>
          </a:solidFill>
        </p:spPr>
        <p:txBody>
          <a:bodyPr wrap="square">
            <a:spAutoFit/>
          </a:bodyPr>
          <a:lstStyle/>
          <a:p>
            <a:endParaRPr lang="en-US" altLang="ja-JP" sz="800"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日時　　　　　　　２０２２年１１月１８日（金）</a:t>
            </a:r>
            <a:endParaRPr lang="en-US" altLang="ja-JP"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１７時００分～１９時３０分　（１９時００分～名刺交換会）　　受付開始は１６時</a:t>
            </a:r>
            <a:r>
              <a:rPr lang="en-US" altLang="ja-JP" b="1" dirty="0">
                <a:latin typeface="HGPｺﾞｼｯｸM" panose="020B0600000000000000" pitchFamily="50" charset="-128"/>
                <a:ea typeface="HGPｺﾞｼｯｸM" panose="020B0600000000000000" pitchFamily="50" charset="-128"/>
              </a:rPr>
              <a:t>30</a:t>
            </a:r>
            <a:r>
              <a:rPr lang="ja-JP" altLang="en-US" b="1" dirty="0">
                <a:latin typeface="HGPｺﾞｼｯｸM" panose="020B0600000000000000" pitchFamily="50" charset="-128"/>
                <a:ea typeface="HGPｺﾞｼｯｸM" panose="020B0600000000000000" pitchFamily="50" charset="-128"/>
              </a:rPr>
              <a:t>分</a:t>
            </a:r>
            <a:endParaRPr lang="en-US" altLang="ja-JP" b="1" dirty="0">
              <a:latin typeface="HGPｺﾞｼｯｸM" panose="020B0600000000000000" pitchFamily="50" charset="-128"/>
              <a:ea typeface="HGPｺﾞｼｯｸM" panose="020B0600000000000000" pitchFamily="50" charset="-128"/>
            </a:endParaRPr>
          </a:p>
          <a:p>
            <a:endParaRPr lang="en-US" altLang="ja-JP"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会場　　　　　　　日本経済大学　神戸三宮キャンパス　６１教室       </a:t>
            </a:r>
            <a:r>
              <a:rPr lang="en-US" altLang="ja-JP" b="1" dirty="0">
                <a:latin typeface="HGPｺﾞｼｯｸM" panose="020B0600000000000000" pitchFamily="50" charset="-128"/>
                <a:ea typeface="HGPｺﾞｼｯｸM" panose="020B0600000000000000" pitchFamily="50" charset="-128"/>
              </a:rPr>
              <a:t>(</a:t>
            </a:r>
            <a:r>
              <a:rPr lang="ja-JP" altLang="en-US" b="1" dirty="0">
                <a:latin typeface="HGPｺﾞｼｯｸM" panose="020B0600000000000000" pitchFamily="50" charset="-128"/>
                <a:ea typeface="HGPｺﾞｼｯｸM" panose="020B0600000000000000" pitchFamily="50" charset="-128"/>
              </a:rPr>
              <a:t>所在地地図下記参照）</a:t>
            </a:r>
            <a:endParaRPr lang="en-US" altLang="ja-JP" b="1" dirty="0">
              <a:latin typeface="HGPｺﾞｼｯｸM" panose="020B0600000000000000" pitchFamily="50" charset="-128"/>
              <a:ea typeface="HGPｺﾞｼｯｸM" panose="020B0600000000000000" pitchFamily="50" charset="-128"/>
            </a:endParaRPr>
          </a:p>
          <a:p>
            <a:r>
              <a:rPr lang="ja-JP" altLang="en-US" sz="1050" b="1" i="0" dirty="0">
                <a:solidFill>
                  <a:srgbClr val="000000"/>
                </a:solidFill>
                <a:effectLst/>
                <a:latin typeface="HGPｺﾞｼｯｸM" panose="020B0600000000000000" pitchFamily="50" charset="-128"/>
                <a:ea typeface="HGPｺﾞｼｯｸM" panose="020B0600000000000000" pitchFamily="50" charset="-128"/>
              </a:rPr>
              <a:t>                              </a:t>
            </a:r>
            <a:r>
              <a:rPr lang="ja-JP" altLang="en-US" sz="1200" b="1" i="0" dirty="0">
                <a:solidFill>
                  <a:srgbClr val="000000"/>
                </a:solidFill>
                <a:effectLst/>
                <a:latin typeface="HGPｺﾞｼｯｸM" panose="020B0600000000000000" pitchFamily="50" charset="-128"/>
                <a:ea typeface="HGPｺﾞｼｯｸM" panose="020B0600000000000000" pitchFamily="50" charset="-128"/>
              </a:rPr>
              <a:t>     </a:t>
            </a:r>
            <a:r>
              <a:rPr lang="ja-JP" altLang="en-US" sz="1050" b="1" i="0" dirty="0">
                <a:solidFill>
                  <a:srgbClr val="000000"/>
                </a:solidFill>
                <a:effectLst/>
                <a:latin typeface="HGPｺﾞｼｯｸM" panose="020B0600000000000000" pitchFamily="50" charset="-128"/>
                <a:ea typeface="HGPｺﾞｼｯｸM" panose="020B0600000000000000" pitchFamily="50" charset="-128"/>
              </a:rPr>
              <a:t> </a:t>
            </a:r>
            <a:r>
              <a:rPr lang="ja-JP" altLang="en-US" sz="1400" b="1" i="0" dirty="0">
                <a:solidFill>
                  <a:srgbClr val="000000"/>
                </a:solidFill>
                <a:effectLst/>
                <a:latin typeface="HGPｺﾞｼｯｸM" panose="020B0600000000000000" pitchFamily="50" charset="-128"/>
                <a:ea typeface="HGPｺﾞｼｯｸM" panose="020B0600000000000000" pitchFamily="50" charset="-128"/>
              </a:rPr>
              <a:t>神戸市中央区琴ノ緒町４</a:t>
            </a:r>
            <a:r>
              <a:rPr lang="en-US" altLang="ja-JP" sz="1400" b="1" i="0" dirty="0">
                <a:solidFill>
                  <a:srgbClr val="000000"/>
                </a:solidFill>
                <a:effectLst/>
                <a:latin typeface="HGPｺﾞｼｯｸM" panose="020B0600000000000000" pitchFamily="50" charset="-128"/>
                <a:ea typeface="HGPｺﾞｼｯｸM" panose="020B0600000000000000" pitchFamily="50" charset="-128"/>
              </a:rPr>
              <a:t>-</a:t>
            </a:r>
            <a:r>
              <a:rPr lang="ja-JP" altLang="en-US" sz="1400" b="1" i="0" dirty="0">
                <a:solidFill>
                  <a:srgbClr val="000000"/>
                </a:solidFill>
                <a:effectLst/>
                <a:latin typeface="HGPｺﾞｼｯｸM" panose="020B0600000000000000" pitchFamily="50" charset="-128"/>
                <a:ea typeface="HGPｺﾞｼｯｸM" panose="020B0600000000000000" pitchFamily="50" charset="-128"/>
              </a:rPr>
              <a:t>４</a:t>
            </a:r>
            <a:r>
              <a:rPr lang="en-US" altLang="ja-JP" sz="1400" b="1" i="0" dirty="0">
                <a:solidFill>
                  <a:srgbClr val="000000"/>
                </a:solidFill>
                <a:effectLst/>
                <a:latin typeface="HGPｺﾞｼｯｸM" panose="020B0600000000000000" pitchFamily="50" charset="-128"/>
                <a:ea typeface="HGPｺﾞｼｯｸM" panose="020B0600000000000000" pitchFamily="50" charset="-128"/>
              </a:rPr>
              <a:t>-</a:t>
            </a:r>
            <a:r>
              <a:rPr lang="ja-JP" altLang="en-US" sz="1400" b="1" i="0" dirty="0">
                <a:solidFill>
                  <a:srgbClr val="000000"/>
                </a:solidFill>
                <a:effectLst/>
                <a:latin typeface="HGPｺﾞｼｯｸM" panose="020B0600000000000000" pitchFamily="50" charset="-128"/>
                <a:ea typeface="HGPｺﾞｼｯｸM" panose="020B0600000000000000" pitchFamily="50" charset="-128"/>
              </a:rPr>
              <a:t>７　　電話：０７８ｰ２６５ｰ６１１１</a:t>
            </a:r>
            <a:endParaRPr lang="en-US" altLang="ja-JP" sz="1400"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a:t>
            </a:r>
            <a:endParaRPr lang="en-US" altLang="ja-JP" b="1" dirty="0">
              <a:latin typeface="HGPｺﾞｼｯｸM" panose="020B0600000000000000" pitchFamily="50" charset="-128"/>
              <a:ea typeface="HGPｺﾞｼｯｸM" panose="020B0600000000000000" pitchFamily="50" charset="-128"/>
            </a:endParaRPr>
          </a:p>
          <a:p>
            <a:r>
              <a:rPr lang="en-US" altLang="ja-JP" sz="1400" b="1" i="0" dirty="0">
                <a:solidFill>
                  <a:srgbClr val="000000"/>
                </a:solidFill>
                <a:effectLst/>
                <a:latin typeface="HGPｺﾞｼｯｸM" panose="020B0600000000000000" pitchFamily="50" charset="-128"/>
                <a:ea typeface="HGPｺﾞｼｯｸM" panose="020B0600000000000000" pitchFamily="50" charset="-128"/>
              </a:rPr>
              <a:t>                   </a:t>
            </a:r>
            <a:r>
              <a:rPr lang="en-US" altLang="ja-JP" sz="1600" b="1" i="0" dirty="0">
                <a:solidFill>
                  <a:srgbClr val="000000"/>
                </a:solidFill>
                <a:effectLst/>
                <a:latin typeface="HGPｺﾞｼｯｸM" panose="020B0600000000000000" pitchFamily="50" charset="-128"/>
                <a:ea typeface="HGPｺﾞｼｯｸM" panose="020B0600000000000000" pitchFamily="50" charset="-128"/>
              </a:rPr>
              <a:t>   </a:t>
            </a:r>
            <a:r>
              <a:rPr lang="en-US" altLang="ja-JP" sz="1400" b="1" i="0" dirty="0">
                <a:solidFill>
                  <a:srgbClr val="000000"/>
                </a:solidFill>
                <a:effectLst/>
                <a:latin typeface="HGPｺﾞｼｯｸM" panose="020B0600000000000000" pitchFamily="50" charset="-128"/>
                <a:ea typeface="HGPｺﾞｼｯｸM" panose="020B0600000000000000" pitchFamily="50" charset="-128"/>
              </a:rPr>
              <a:t>    </a:t>
            </a:r>
            <a:r>
              <a:rPr lang="ja-JP" altLang="en-US" b="1" i="0" dirty="0">
                <a:effectLst/>
                <a:latin typeface="HGPｺﾞｼｯｸM" panose="020B0600000000000000" pitchFamily="50" charset="-128"/>
                <a:ea typeface="HGPｺﾞｼｯｸM" panose="020B0600000000000000" pitchFamily="50" charset="-128"/>
              </a:rPr>
              <a:t>ＪＲ線　三ノ宮駅、阪神線・阪急線　神戸三宮駅</a:t>
            </a:r>
            <a:endParaRPr lang="en-US" altLang="ja-JP" b="1" i="0" dirty="0">
              <a:effectLst/>
              <a:latin typeface="HGPｺﾞｼｯｸM" panose="020B0600000000000000" pitchFamily="50" charset="-128"/>
              <a:ea typeface="HGPｺﾞｼｯｸM" panose="020B0600000000000000" pitchFamily="50" charset="-128"/>
            </a:endParaRPr>
          </a:p>
          <a:p>
            <a:r>
              <a:rPr lang="en-US" altLang="ja-JP" b="1" dirty="0">
                <a:solidFill>
                  <a:srgbClr val="000000"/>
                </a:solidFill>
                <a:latin typeface="HGPｺﾞｼｯｸM" panose="020B0600000000000000" pitchFamily="50" charset="-128"/>
                <a:ea typeface="HGPｺﾞｼｯｸM" panose="020B0600000000000000" pitchFamily="50" charset="-128"/>
              </a:rPr>
              <a:t>                     </a:t>
            </a:r>
            <a:r>
              <a:rPr lang="ja-JP" altLang="en-US" b="1" i="0" dirty="0">
                <a:solidFill>
                  <a:srgbClr val="000000"/>
                </a:solidFill>
                <a:effectLst/>
                <a:latin typeface="HGPｺﾞｼｯｸM" panose="020B0600000000000000" pitchFamily="50" charset="-128"/>
                <a:ea typeface="HGPｺﾞｼｯｸM" panose="020B0600000000000000" pitchFamily="50" charset="-128"/>
              </a:rPr>
              <a:t>地下鉄・ポートライナー三宮駅下車　北側３分</a:t>
            </a:r>
            <a:endParaRPr lang="en-US" altLang="ja-JP" b="1" dirty="0">
              <a:latin typeface="HGPｺﾞｼｯｸM" panose="020B0600000000000000" pitchFamily="50" charset="-128"/>
              <a:ea typeface="HGPｺﾞｼｯｸM" panose="020B0600000000000000" pitchFamily="50" charset="-128"/>
            </a:endParaRPr>
          </a:p>
          <a:p>
            <a:r>
              <a:rPr lang="ja-JP" altLang="en-US" sz="1400" b="1" dirty="0">
                <a:latin typeface="HGPｺﾞｼｯｸM" panose="020B0600000000000000" pitchFamily="50" charset="-128"/>
                <a:ea typeface="HGPｺﾞｼｯｸM" panose="020B0600000000000000" pitchFamily="50" charset="-128"/>
              </a:rPr>
              <a:t>　　　　　　　 　　　　　　</a:t>
            </a:r>
            <a:r>
              <a:rPr lang="en-US" altLang="ja-JP" sz="1400" b="1" dirty="0">
                <a:latin typeface="HGPｺﾞｼｯｸM" panose="020B0600000000000000" pitchFamily="50" charset="-128"/>
                <a:ea typeface="HGPｺﾞｼｯｸM" panose="020B0600000000000000" pitchFamily="50" charset="-128"/>
              </a:rPr>
              <a:t>JR</a:t>
            </a:r>
            <a:r>
              <a:rPr lang="ja-JP" altLang="en-US" sz="1400" b="1" dirty="0">
                <a:latin typeface="HGPｺﾞｼｯｸM" panose="020B0600000000000000" pitchFamily="50" charset="-128"/>
                <a:ea typeface="HGPｺﾞｼｯｸM" panose="020B0600000000000000" pitchFamily="50" charset="-128"/>
              </a:rPr>
              <a:t>三ノ宮駅北側すぐ、河合塾神戸校斜め前</a:t>
            </a:r>
            <a:endParaRPr lang="en-US" altLang="ja-JP" sz="1400" b="1" i="0" dirty="0">
              <a:solidFill>
                <a:srgbClr val="000000"/>
              </a:solidFill>
              <a:effectLst/>
              <a:latin typeface="HGPｺﾞｼｯｸM" panose="020B0600000000000000" pitchFamily="50" charset="-128"/>
              <a:ea typeface="HGPｺﾞｼｯｸM" panose="020B0600000000000000" pitchFamily="50" charset="-128"/>
            </a:endParaRPr>
          </a:p>
          <a:p>
            <a:endParaRPr lang="en-US" altLang="ja-JP"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参加費　　　　</a:t>
            </a:r>
            <a:r>
              <a:rPr lang="ja-JP" altLang="en-US" sz="1400" b="1" dirty="0">
                <a:latin typeface="HGPｺﾞｼｯｸM" panose="020B0600000000000000" pitchFamily="50" charset="-128"/>
                <a:ea typeface="HGPｺﾞｼｯｸM" panose="020B0600000000000000" pitchFamily="50" charset="-128"/>
              </a:rPr>
              <a:t>　　</a:t>
            </a:r>
            <a:r>
              <a:rPr lang="ja-JP" altLang="en-US" b="1" dirty="0">
                <a:latin typeface="HGPｺﾞｼｯｸM" panose="020B0600000000000000" pitchFamily="50" charset="-128"/>
                <a:ea typeface="HGPｺﾞｼｯｸM" panose="020B0600000000000000" pitchFamily="50" charset="-128"/>
              </a:rPr>
              <a:t>２０００円　（当日領収証発行）　</a:t>
            </a:r>
            <a:endParaRPr lang="en-US" altLang="ja-JP" b="1" dirty="0">
              <a:latin typeface="HGPｺﾞｼｯｸM" panose="020B0600000000000000" pitchFamily="50" charset="-128"/>
              <a:ea typeface="HGPｺﾞｼｯｸM" panose="020B0600000000000000" pitchFamily="50" charset="-128"/>
            </a:endParaRPr>
          </a:p>
          <a:p>
            <a:endParaRPr lang="en-US" altLang="ja-JP"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定員　　　　　　　申込締切　１１月１４日　（先着４０名で締切）</a:t>
            </a:r>
            <a:endParaRPr lang="en-US" altLang="ja-JP" b="1" dirty="0">
              <a:latin typeface="HGPｺﾞｼｯｸM" panose="020B0600000000000000" pitchFamily="50" charset="-128"/>
              <a:ea typeface="HGPｺﾞｼｯｸM" panose="020B0600000000000000" pitchFamily="50" charset="-128"/>
            </a:endParaRPr>
          </a:p>
          <a:p>
            <a:endParaRPr lang="en-US" altLang="ja-JP"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事前予約制</a:t>
            </a:r>
            <a:r>
              <a:rPr lang="ja-JP" altLang="en-US" sz="2000" b="1" dirty="0">
                <a:latin typeface="HGPｺﾞｼｯｸM" panose="020B0600000000000000" pitchFamily="50" charset="-128"/>
                <a:ea typeface="HGPｺﾞｼｯｸM" panose="020B0600000000000000" pitchFamily="50" charset="-128"/>
              </a:rPr>
              <a:t>　　</a:t>
            </a:r>
            <a:r>
              <a:rPr lang="ja-JP" altLang="en-US" b="1" dirty="0">
                <a:latin typeface="HGPｺﾞｼｯｸM" panose="020B0600000000000000" pitchFamily="50" charset="-128"/>
                <a:ea typeface="HGPｺﾞｼｯｸM" panose="020B0600000000000000" pitchFamily="50" charset="-128"/>
              </a:rPr>
              <a:t>メールにてご回答ください。</a:t>
            </a:r>
            <a:endParaRPr lang="en-US" altLang="ja-JP" b="1" dirty="0">
              <a:latin typeface="HGPｺﾞｼｯｸM" panose="020B0600000000000000" pitchFamily="50" charset="-128"/>
              <a:ea typeface="HGPｺﾞｼｯｸM" panose="020B0600000000000000" pitchFamily="50" charset="-128"/>
            </a:endParaRPr>
          </a:p>
          <a:p>
            <a:r>
              <a:rPr lang="ja-JP" altLang="en-US" b="1" dirty="0">
                <a:latin typeface="HGPｺﾞｼｯｸM" panose="020B0600000000000000" pitchFamily="50" charset="-128"/>
                <a:ea typeface="HGPｺﾞｼｯｸM" panose="020B0600000000000000" pitchFamily="50" charset="-128"/>
              </a:rPr>
              <a:t>　　　　　　 　　　　標題に勉強会参加と明記し、</a:t>
            </a:r>
            <a:r>
              <a:rPr lang="ja-JP" altLang="en-US" sz="2400" b="1" dirty="0">
                <a:latin typeface="HGPｺﾞｼｯｸM" panose="020B0600000000000000" pitchFamily="50" charset="-128"/>
                <a:ea typeface="HGPｺﾞｼｯｸM" panose="020B0600000000000000" pitchFamily="50" charset="-128"/>
              </a:rPr>
              <a:t>　</a:t>
            </a:r>
            <a:r>
              <a:rPr lang="en-US" altLang="ja-JP" sz="2400" b="1" dirty="0">
                <a:latin typeface="HGPｺﾞｼｯｸM" panose="020B0600000000000000" pitchFamily="50" charset="-128"/>
                <a:ea typeface="HGPｺﾞｼｯｸM" panose="020B0600000000000000" pitchFamily="50" charset="-128"/>
              </a:rPr>
              <a:t>yashita@toshibunken-kobe.or.jp  </a:t>
            </a:r>
            <a:r>
              <a:rPr lang="ja-JP" altLang="en-US" b="1" dirty="0">
                <a:latin typeface="HGPｺﾞｼｯｸM" panose="020B0600000000000000" pitchFamily="50" charset="-128"/>
                <a:ea typeface="HGPｺﾞｼｯｸM" panose="020B0600000000000000" pitchFamily="50" charset="-128"/>
              </a:rPr>
              <a:t>に返信下さい。</a:t>
            </a:r>
            <a:endParaRPr lang="en-US" altLang="ja-JP" b="1" dirty="0">
              <a:latin typeface="HGPｺﾞｼｯｸM" panose="020B0600000000000000" pitchFamily="50" charset="-128"/>
              <a:ea typeface="HGPｺﾞｼｯｸM" panose="020B0600000000000000" pitchFamily="50" charset="-128"/>
            </a:endParaRPr>
          </a:p>
          <a:p>
            <a:r>
              <a:rPr lang="ja-JP" altLang="en-US" sz="800" b="1" dirty="0">
                <a:latin typeface="HGPｺﾞｼｯｸM" panose="020B0600000000000000" pitchFamily="50" charset="-128"/>
                <a:ea typeface="HGPｺﾞｼｯｸM" panose="020B0600000000000000" pitchFamily="50" charset="-128"/>
              </a:rPr>
              <a:t>　</a:t>
            </a:r>
          </a:p>
        </p:txBody>
      </p:sp>
      <p:sp>
        <p:nvSpPr>
          <p:cNvPr id="21" name="テキスト ボックス 20">
            <a:extLst>
              <a:ext uri="{FF2B5EF4-FFF2-40B4-BE49-F238E27FC236}">
                <a16:creationId xmlns:a16="http://schemas.microsoft.com/office/drawing/2014/main" id="{B1FC38DD-77C0-4139-A79D-7A0518731BA9}"/>
              </a:ext>
            </a:extLst>
          </p:cNvPr>
          <p:cNvSpPr txBox="1"/>
          <p:nvPr/>
        </p:nvSpPr>
        <p:spPr>
          <a:xfrm>
            <a:off x="6948964" y="9934370"/>
            <a:ext cx="4443211" cy="707886"/>
          </a:xfrm>
          <a:prstGeom prst="rect">
            <a:avLst/>
          </a:prstGeom>
          <a:noFill/>
        </p:spPr>
        <p:txBody>
          <a:bodyPr wrap="square">
            <a:spAutoFit/>
          </a:bodyPr>
          <a:lstStyle/>
          <a:p>
            <a:pPr algn="r"/>
            <a:r>
              <a:rPr lang="ja-JP" altLang="en-US" sz="2000" dirty="0">
                <a:latin typeface="HGPｺﾞｼｯｸM" panose="020B0600000000000000" pitchFamily="50" charset="-128"/>
                <a:ea typeface="HGPｺﾞｼｯｸM" panose="020B0600000000000000" pitchFamily="50" charset="-128"/>
              </a:rPr>
              <a:t>日本経営管理協会　兵庫県支部長　</a:t>
            </a:r>
            <a:endParaRPr lang="en-US" altLang="ja-JP" sz="2000" dirty="0">
              <a:latin typeface="HGPｺﾞｼｯｸM" panose="020B0600000000000000" pitchFamily="50" charset="-128"/>
              <a:ea typeface="HGPｺﾞｼｯｸM" panose="020B0600000000000000" pitchFamily="50" charset="-128"/>
            </a:endParaRPr>
          </a:p>
          <a:p>
            <a:pPr algn="r"/>
            <a:r>
              <a:rPr lang="ja-JP" altLang="en-US" sz="2000" dirty="0">
                <a:latin typeface="HGPｺﾞｼｯｸM" panose="020B0600000000000000" pitchFamily="50" charset="-128"/>
                <a:ea typeface="HGPｺﾞｼｯｸM" panose="020B0600000000000000" pitchFamily="50" charset="-128"/>
              </a:rPr>
              <a:t>矢下幸司　</a:t>
            </a:r>
            <a:r>
              <a:rPr lang="ja-JP" altLang="en-US" sz="1400" dirty="0">
                <a:latin typeface="HGPｺﾞｼｯｸM" panose="020B0600000000000000" pitchFamily="50" charset="-128"/>
                <a:ea typeface="HGPｺﾞｼｯｸM" panose="020B0600000000000000" pitchFamily="50" charset="-128"/>
              </a:rPr>
              <a:t>（日本経済大学准教授）</a:t>
            </a:r>
            <a:endParaRPr lang="en-US" altLang="ja-JP" sz="1400" dirty="0">
              <a:latin typeface="HGPｺﾞｼｯｸM" panose="020B0600000000000000" pitchFamily="50" charset="-128"/>
              <a:ea typeface="HGPｺﾞｼｯｸM" panose="020B0600000000000000" pitchFamily="50" charset="-128"/>
            </a:endParaRPr>
          </a:p>
        </p:txBody>
      </p:sp>
      <p:pic>
        <p:nvPicPr>
          <p:cNvPr id="5" name="図 4">
            <a:extLst>
              <a:ext uri="{FF2B5EF4-FFF2-40B4-BE49-F238E27FC236}">
                <a16:creationId xmlns:a16="http://schemas.microsoft.com/office/drawing/2014/main" id="{E57EF975-2809-4A06-AC37-F4185306F199}"/>
              </a:ext>
            </a:extLst>
          </p:cNvPr>
          <p:cNvPicPr>
            <a:picLocks noChangeAspect="1"/>
          </p:cNvPicPr>
          <p:nvPr/>
        </p:nvPicPr>
        <p:blipFill>
          <a:blip r:embed="rId3"/>
          <a:stretch>
            <a:fillRect/>
          </a:stretch>
        </p:blipFill>
        <p:spPr>
          <a:xfrm>
            <a:off x="7395231" y="12402030"/>
            <a:ext cx="3550678" cy="2704780"/>
          </a:xfrm>
          <a:prstGeom prst="rect">
            <a:avLst/>
          </a:prstGeom>
        </p:spPr>
      </p:pic>
    </p:spTree>
    <p:extLst>
      <p:ext uri="{BB962C8B-B14F-4D97-AF65-F5344CB8AC3E}">
        <p14:creationId xmlns:p14="http://schemas.microsoft.com/office/powerpoint/2010/main" val="3406987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BE03590-E58A-4C31-8D9C-A363C38C2B61}"/>
              </a:ext>
            </a:extLst>
          </p:cNvPr>
          <p:cNvPicPr>
            <a:picLocks noChangeAspect="1"/>
          </p:cNvPicPr>
          <p:nvPr/>
        </p:nvPicPr>
        <p:blipFill>
          <a:blip r:embed="rId2"/>
          <a:stretch>
            <a:fillRect/>
          </a:stretch>
        </p:blipFill>
        <p:spPr>
          <a:xfrm>
            <a:off x="82415" y="0"/>
            <a:ext cx="4973771" cy="1401793"/>
          </a:xfrm>
          <a:prstGeom prst="rect">
            <a:avLst/>
          </a:prstGeom>
        </p:spPr>
      </p:pic>
      <p:sp>
        <p:nvSpPr>
          <p:cNvPr id="18" name="テキスト ボックス 17">
            <a:extLst>
              <a:ext uri="{FF2B5EF4-FFF2-40B4-BE49-F238E27FC236}">
                <a16:creationId xmlns:a16="http://schemas.microsoft.com/office/drawing/2014/main" id="{D7B39979-F499-48FB-AD9D-5D971388FA95}"/>
              </a:ext>
            </a:extLst>
          </p:cNvPr>
          <p:cNvSpPr txBox="1"/>
          <p:nvPr/>
        </p:nvSpPr>
        <p:spPr>
          <a:xfrm>
            <a:off x="724116" y="2543890"/>
            <a:ext cx="10882648" cy="3970318"/>
          </a:xfrm>
          <a:prstGeom prst="rect">
            <a:avLst/>
          </a:prstGeom>
          <a:solidFill>
            <a:schemeClr val="bg1">
              <a:lumMod val="85000"/>
            </a:schemeClr>
          </a:solidFill>
        </p:spPr>
        <p:txBody>
          <a:bodyPr wrap="square">
            <a:spAutoFit/>
          </a:bodyPr>
          <a:lstStyle/>
          <a:p>
            <a:pPr algn="l"/>
            <a:r>
              <a:rPr lang="ja-JP" altLang="en-US" sz="800" b="1" i="0" dirty="0">
                <a:solidFill>
                  <a:srgbClr val="000000"/>
                </a:solidFill>
                <a:effectLst/>
                <a:latin typeface="HGPｺﾞｼｯｸM" panose="020B0600000000000000" pitchFamily="50" charset="-128"/>
                <a:ea typeface="HGPｺﾞｼｯｸM" panose="020B0600000000000000" pitchFamily="50" charset="-128"/>
              </a:rPr>
              <a:t>  </a:t>
            </a:r>
            <a:endParaRPr lang="en-US" altLang="ja-JP" sz="800" b="1" i="0" dirty="0">
              <a:solidFill>
                <a:srgbClr val="000000"/>
              </a:solidFill>
              <a:effectLst/>
              <a:latin typeface="HGPｺﾞｼｯｸM" panose="020B0600000000000000" pitchFamily="50" charset="-128"/>
              <a:ea typeface="HGPｺﾞｼｯｸM" panose="020B0600000000000000" pitchFamily="50" charset="-128"/>
            </a:endParaRPr>
          </a:p>
          <a:p>
            <a:pPr algn="l"/>
            <a:r>
              <a:rPr lang="en-US" altLang="ja-JP" sz="2000" b="1" dirty="0">
                <a:solidFill>
                  <a:srgbClr val="000000"/>
                </a:solidFill>
                <a:latin typeface="HGPｺﾞｼｯｸM" panose="020B0600000000000000" pitchFamily="50" charset="-128"/>
                <a:ea typeface="HGPｺﾞｼｯｸM" panose="020B0600000000000000" pitchFamily="50" charset="-128"/>
              </a:rPr>
              <a:t>  </a:t>
            </a:r>
            <a:r>
              <a:rPr lang="ja-JP" altLang="en-US" b="1" i="0" dirty="0">
                <a:solidFill>
                  <a:srgbClr val="000000"/>
                </a:solidFill>
                <a:effectLst/>
                <a:latin typeface="HGPｺﾞｼｯｸM" panose="020B0600000000000000" pitchFamily="50" charset="-128"/>
                <a:ea typeface="HGPｺﾞｼｯｸM" panose="020B0600000000000000" pitchFamily="50" charset="-128"/>
              </a:rPr>
              <a:t>１７：００～１７：１０　　</a:t>
            </a:r>
            <a:r>
              <a:rPr lang="ja-JP" altLang="en-US" b="1" dirty="0">
                <a:solidFill>
                  <a:srgbClr val="000000"/>
                </a:solidFill>
                <a:effectLst/>
                <a:latin typeface="HGPｺﾞｼｯｸM" panose="020B0600000000000000" pitchFamily="50" charset="-128"/>
                <a:ea typeface="HGPｺﾞｼｯｸM" panose="020B0600000000000000" pitchFamily="50" charset="-128"/>
              </a:rPr>
              <a:t>兵庫県支部からのご挨拶とお知らせ</a:t>
            </a:r>
            <a:endParaRPr lang="en-US" altLang="ja-JP" b="1" dirty="0">
              <a:solidFill>
                <a:srgbClr val="000000"/>
              </a:solidFill>
              <a:effectLst/>
              <a:latin typeface="HGPｺﾞｼｯｸM" panose="020B0600000000000000" pitchFamily="50" charset="-128"/>
              <a:ea typeface="HGPｺﾞｼｯｸM" panose="020B0600000000000000" pitchFamily="50" charset="-128"/>
            </a:endParaRPr>
          </a:p>
          <a:p>
            <a:endParaRPr lang="en-US" altLang="ja-JP" b="1" dirty="0">
              <a:solidFill>
                <a:srgbClr val="000000"/>
              </a:solidFill>
              <a:effectLst/>
              <a:latin typeface="HGPｺﾞｼｯｸM" panose="020B0600000000000000" pitchFamily="50" charset="-128"/>
              <a:ea typeface="HGPｺﾞｼｯｸM" panose="020B0600000000000000" pitchFamily="50" charset="-128"/>
            </a:endParaRPr>
          </a:p>
          <a:p>
            <a:r>
              <a:rPr lang="ja-JP" altLang="en-US" b="1" dirty="0">
                <a:solidFill>
                  <a:srgbClr val="000000"/>
                </a:solidFill>
                <a:effectLst/>
                <a:latin typeface="HGPｺﾞｼｯｸM" panose="020B0600000000000000" pitchFamily="50" charset="-128"/>
                <a:ea typeface="HGPｺﾞｼｯｸM" panose="020B0600000000000000" pitchFamily="50" charset="-128"/>
              </a:rPr>
              <a:t>  １７：１０～１８：００　　テーマ　　２０２３年　変わる外国人・人材採用ルール</a:t>
            </a:r>
            <a:endParaRPr lang="en-US" altLang="ja-JP" b="1" u="sng" dirty="0">
              <a:solidFill>
                <a:srgbClr val="000000"/>
              </a:solidFill>
              <a:effectLst/>
              <a:latin typeface="HGPｺﾞｼｯｸM" panose="020B0600000000000000" pitchFamily="50" charset="-128"/>
              <a:ea typeface="HGPｺﾞｼｯｸM" panose="020B0600000000000000" pitchFamily="50" charset="-128"/>
            </a:endParaRPr>
          </a:p>
          <a:p>
            <a:r>
              <a:rPr lang="ja-JP" altLang="en-US" b="1" dirty="0">
                <a:solidFill>
                  <a:srgbClr val="000000"/>
                </a:solidFill>
                <a:effectLst/>
                <a:latin typeface="HGPｺﾞｼｯｸM" panose="020B0600000000000000" pitchFamily="50" charset="-128"/>
                <a:ea typeface="HGPｺﾞｼｯｸM" panose="020B0600000000000000" pitchFamily="50" charset="-128"/>
              </a:rPr>
              <a:t>　　　　　　　　（講演）　　　　　　　</a:t>
            </a:r>
            <a:r>
              <a:rPr lang="ja-JP" altLang="en-US" sz="1400" b="1" dirty="0">
                <a:solidFill>
                  <a:srgbClr val="000000"/>
                </a:solidFill>
                <a:effectLst/>
                <a:latin typeface="HGPｺﾞｼｯｸM" panose="020B0600000000000000" pitchFamily="50" charset="-128"/>
                <a:ea typeface="HGPｺﾞｼｯｸM" panose="020B0600000000000000" pitchFamily="50" charset="-128"/>
              </a:rPr>
              <a:t>～アフターコロナ、外国人・人材の長期雇用化へ　その複雑な制度を解説</a:t>
            </a:r>
            <a:r>
              <a:rPr lang="ja-JP" altLang="en-US" sz="14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4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en-US" altLang="ja-JP" b="1"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b="1" kern="100" dirty="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b="1" dirty="0">
                <a:solidFill>
                  <a:srgbClr val="000000"/>
                </a:solidFill>
                <a:effectLst/>
                <a:latin typeface="HGPｺﾞｼｯｸM" panose="020B0600000000000000" pitchFamily="50" charset="-128"/>
                <a:ea typeface="HGPｺﾞｼｯｸM" panose="020B0600000000000000" pitchFamily="50" charset="-128"/>
              </a:rPr>
              <a:t>講師　　　</a:t>
            </a:r>
            <a:r>
              <a:rPr lang="ja-JP" altLang="en-US" b="1" i="0" dirty="0">
                <a:solidFill>
                  <a:srgbClr val="000000"/>
                </a:solidFill>
                <a:effectLst/>
                <a:latin typeface="HGPｺﾞｼｯｸM" panose="020B0600000000000000" pitchFamily="50" charset="-128"/>
                <a:ea typeface="HGPｺﾞｼｯｸM" panose="020B0600000000000000" pitchFamily="50" charset="-128"/>
              </a:rPr>
              <a:t>特定社会保険労務士　橋本裕介</a:t>
            </a:r>
            <a:r>
              <a:rPr lang="ja-JP" altLang="en-US"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氏</a:t>
            </a:r>
            <a:endParaRPr lang="ja-JP" altLang="ja-JP"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b="1" dirty="0">
                <a:solidFill>
                  <a:srgbClr val="000000"/>
                </a:solidFill>
                <a:effectLst/>
                <a:latin typeface="HGPｺﾞｼｯｸM" panose="020B0600000000000000" pitchFamily="50" charset="-128"/>
                <a:ea typeface="HGPｺﾞｼｯｸM" panose="020B0600000000000000" pitchFamily="50" charset="-128"/>
              </a:rPr>
              <a:t>　</a:t>
            </a:r>
            <a:endParaRPr lang="en-US" altLang="ja-JP" b="1" dirty="0">
              <a:solidFill>
                <a:srgbClr val="000000"/>
              </a:solidFill>
              <a:latin typeface="HGPｺﾞｼｯｸM" panose="020B0600000000000000" pitchFamily="50" charset="-128"/>
              <a:ea typeface="HGPｺﾞｼｯｸM" panose="020B0600000000000000" pitchFamily="50" charset="-128"/>
            </a:endParaRPr>
          </a:p>
          <a:p>
            <a:pPr algn="l"/>
            <a:r>
              <a:rPr lang="ja-JP" altLang="en-US" b="1" dirty="0">
                <a:solidFill>
                  <a:srgbClr val="000000"/>
                </a:solidFill>
                <a:latin typeface="HGPｺﾞｼｯｸM" panose="020B0600000000000000" pitchFamily="50" charset="-128"/>
                <a:ea typeface="HGPｺﾞｼｯｸM" panose="020B0600000000000000" pitchFamily="50" charset="-128"/>
              </a:rPr>
              <a:t>  １８：１０～１９；００　　テーマ　　</a:t>
            </a:r>
            <a:r>
              <a:rPr lang="ja-JP" altLang="en-US" b="0" i="0" dirty="0">
                <a:solidFill>
                  <a:srgbClr val="050505"/>
                </a:solidFill>
                <a:effectLst/>
                <a:latin typeface="Segoe UI Historic" panose="020B0502040204020203" pitchFamily="34" charset="0"/>
              </a:rPr>
              <a:t>どこよりも早く、どこよりも優しく、２０２３年の関西・日本経済を占う</a:t>
            </a:r>
            <a:endParaRPr lang="en-US" altLang="ja-JP" b="1" u="sng" dirty="0">
              <a:solidFill>
                <a:srgbClr val="000000"/>
              </a:solidFill>
              <a:latin typeface="HGPｺﾞｼｯｸM" panose="020B0600000000000000" pitchFamily="50" charset="-128"/>
              <a:ea typeface="HGPｺﾞｼｯｸM" panose="020B0600000000000000" pitchFamily="50" charset="-128"/>
            </a:endParaRPr>
          </a:p>
          <a:p>
            <a:pPr algn="l"/>
            <a:r>
              <a:rPr lang="ja-JP" altLang="en-US" b="1" dirty="0">
                <a:solidFill>
                  <a:srgbClr val="000000"/>
                </a:solidFill>
                <a:latin typeface="HGPｺﾞｼｯｸM" panose="020B0600000000000000" pitchFamily="50" charset="-128"/>
                <a:ea typeface="HGPｺﾞｼｯｸM" panose="020B0600000000000000" pitchFamily="50" charset="-128"/>
              </a:rPr>
              <a:t>　　　　　　　　（講演）　　　　　　　</a:t>
            </a:r>
            <a:r>
              <a:rPr lang="ja-JP" altLang="en-US" sz="1400" b="1" dirty="0">
                <a:solidFill>
                  <a:srgbClr val="000000"/>
                </a:solidFill>
                <a:latin typeface="HGPｺﾞｼｯｸM" panose="020B0600000000000000" pitchFamily="50" charset="-128"/>
                <a:ea typeface="HGPｺﾞｼｯｸM" panose="020B0600000000000000" pitchFamily="50" charset="-128"/>
              </a:rPr>
              <a:t>～政治・経済の視点から、企業活動に役立つヒント～</a:t>
            </a:r>
            <a:endParaRPr lang="en-US" altLang="ja-JP" sz="1400" b="1" dirty="0">
              <a:solidFill>
                <a:srgbClr val="000000"/>
              </a:solidFill>
              <a:latin typeface="HGPｺﾞｼｯｸM" panose="020B0600000000000000" pitchFamily="50" charset="-128"/>
              <a:ea typeface="HGPｺﾞｼｯｸM" panose="020B0600000000000000" pitchFamily="50" charset="-128"/>
            </a:endParaRPr>
          </a:p>
          <a:p>
            <a:pPr algn="l"/>
            <a:endParaRPr lang="en-US" altLang="ja-JP" b="1" dirty="0">
              <a:solidFill>
                <a:srgbClr val="000000"/>
              </a:solidFill>
              <a:latin typeface="HGPｺﾞｼｯｸM" panose="020B0600000000000000" pitchFamily="50" charset="-128"/>
              <a:ea typeface="HGPｺﾞｼｯｸM" panose="020B0600000000000000" pitchFamily="50" charset="-128"/>
            </a:endParaRPr>
          </a:p>
          <a:p>
            <a:pPr algn="l"/>
            <a:r>
              <a:rPr lang="ja-JP" altLang="en-US" b="1" dirty="0">
                <a:solidFill>
                  <a:srgbClr val="000000"/>
                </a:solidFill>
                <a:latin typeface="HGPｺﾞｼｯｸM" panose="020B0600000000000000" pitchFamily="50" charset="-128"/>
                <a:ea typeface="HGPｺﾞｼｯｸM" panose="020B0600000000000000" pitchFamily="50" charset="-128"/>
              </a:rPr>
              <a:t>　　　　　　　　　　　　　　講師　　　経済ジャーナリスト　</a:t>
            </a:r>
            <a:r>
              <a:rPr lang="ja-JP" altLang="en-US" b="1" i="0" dirty="0">
                <a:effectLst/>
                <a:latin typeface="HGPｺﾞｼｯｸM" panose="020B0600000000000000" pitchFamily="50" charset="-128"/>
                <a:ea typeface="HGPｺﾞｼｯｸM" panose="020B0600000000000000" pitchFamily="50" charset="-128"/>
              </a:rPr>
              <a:t>堀　浩司氏</a:t>
            </a:r>
            <a:r>
              <a:rPr lang="ja-JP" altLang="en-US" b="1" dirty="0">
                <a:latin typeface="HGPｺﾞｼｯｸM" panose="020B0600000000000000" pitchFamily="50" charset="-128"/>
                <a:ea typeface="HGPｺﾞｼｯｸM" panose="020B0600000000000000" pitchFamily="50" charset="-128"/>
              </a:rPr>
              <a:t>　</a:t>
            </a:r>
            <a:r>
              <a:rPr lang="ja-JP" altLang="en-US" b="1" dirty="0">
                <a:solidFill>
                  <a:srgbClr val="000000"/>
                </a:solidFill>
                <a:latin typeface="HGPｺﾞｼｯｸM" panose="020B0600000000000000" pitchFamily="50" charset="-128"/>
                <a:ea typeface="HGPｺﾞｼｯｸM" panose="020B0600000000000000" pitchFamily="50" charset="-128"/>
              </a:rPr>
              <a:t>　　　　　　　　　　　　　　　　　　　　　　　</a:t>
            </a:r>
            <a:endParaRPr lang="en-US" altLang="ja-JP" b="1" dirty="0">
              <a:solidFill>
                <a:srgbClr val="000000"/>
              </a:solidFill>
              <a:latin typeface="HGPｺﾞｼｯｸM" panose="020B0600000000000000" pitchFamily="50" charset="-128"/>
              <a:ea typeface="HGPｺﾞｼｯｸM" panose="020B0600000000000000" pitchFamily="50" charset="-128"/>
            </a:endParaRPr>
          </a:p>
          <a:p>
            <a:pPr algn="l"/>
            <a:r>
              <a:rPr lang="ja-JP" altLang="en-US" b="1" dirty="0">
                <a:solidFill>
                  <a:srgbClr val="000000"/>
                </a:solidFill>
                <a:latin typeface="HGPｺﾞｼｯｸM" panose="020B0600000000000000" pitchFamily="50" charset="-128"/>
                <a:ea typeface="HGPｺﾞｼｯｸM" panose="020B0600000000000000" pitchFamily="50" charset="-128"/>
              </a:rPr>
              <a:t>　　　　　　　　　　　　　　</a:t>
            </a:r>
            <a:endParaRPr lang="en-US" altLang="ja-JP" b="1" dirty="0">
              <a:solidFill>
                <a:srgbClr val="000000"/>
              </a:solidFill>
              <a:latin typeface="HGPｺﾞｼｯｸM" panose="020B0600000000000000" pitchFamily="50" charset="-128"/>
              <a:ea typeface="HGPｺﾞｼｯｸM" panose="020B0600000000000000" pitchFamily="50" charset="-128"/>
            </a:endParaRPr>
          </a:p>
          <a:p>
            <a:pPr algn="l"/>
            <a:r>
              <a:rPr lang="ja-JP" altLang="en-US" b="1" dirty="0">
                <a:solidFill>
                  <a:srgbClr val="000000"/>
                </a:solidFill>
                <a:latin typeface="HGPｺﾞｼｯｸM" panose="020B0600000000000000" pitchFamily="50" charset="-128"/>
                <a:ea typeface="HGPｺﾞｼｯｸM" panose="020B0600000000000000" pitchFamily="50" charset="-128"/>
              </a:rPr>
              <a:t>  １９；００～１９；３０　　名刺交換会　（講演会の後、希望者で懇親会も予定）</a:t>
            </a:r>
            <a:endParaRPr lang="en-US" altLang="ja-JP" b="1" dirty="0">
              <a:solidFill>
                <a:srgbClr val="000000"/>
              </a:solidFill>
              <a:latin typeface="HGPｺﾞｼｯｸM" panose="020B0600000000000000" pitchFamily="50" charset="-128"/>
              <a:ea typeface="HGPｺﾞｼｯｸM" panose="020B0600000000000000" pitchFamily="50" charset="-128"/>
            </a:endParaRPr>
          </a:p>
          <a:p>
            <a:pPr algn="l"/>
            <a:r>
              <a:rPr lang="ja-JP" altLang="en-US" sz="800" b="1" dirty="0">
                <a:solidFill>
                  <a:srgbClr val="000000"/>
                </a:solidFill>
                <a:latin typeface="HGPｺﾞｼｯｸM" panose="020B0600000000000000" pitchFamily="50" charset="-128"/>
                <a:ea typeface="HGPｺﾞｼｯｸM" panose="020B0600000000000000" pitchFamily="50" charset="-128"/>
              </a:rPr>
              <a:t>　　　</a:t>
            </a:r>
            <a:endParaRPr lang="en-US" altLang="ja-JP" sz="800" b="1" i="0" dirty="0">
              <a:solidFill>
                <a:srgbClr val="000000"/>
              </a:solidFill>
              <a:effectLst/>
              <a:latin typeface="HGPｺﾞｼｯｸM" panose="020B0600000000000000" pitchFamily="50" charset="-128"/>
              <a:ea typeface="HGPｺﾞｼｯｸM" panose="020B0600000000000000" pitchFamily="50" charset="-128"/>
            </a:endParaRPr>
          </a:p>
        </p:txBody>
      </p:sp>
      <p:sp>
        <p:nvSpPr>
          <p:cNvPr id="19" name="テキスト ボックス 18">
            <a:extLst>
              <a:ext uri="{FF2B5EF4-FFF2-40B4-BE49-F238E27FC236}">
                <a16:creationId xmlns:a16="http://schemas.microsoft.com/office/drawing/2014/main" id="{0BD3596D-10B1-46E7-8C5A-A8971AC79A61}"/>
              </a:ext>
            </a:extLst>
          </p:cNvPr>
          <p:cNvSpPr txBox="1"/>
          <p:nvPr/>
        </p:nvSpPr>
        <p:spPr>
          <a:xfrm>
            <a:off x="503156" y="1585455"/>
            <a:ext cx="11103608" cy="830997"/>
          </a:xfrm>
          <a:prstGeom prst="rect">
            <a:avLst/>
          </a:prstGeom>
          <a:noFill/>
        </p:spPr>
        <p:txBody>
          <a:bodyPr wrap="square">
            <a:spAutoFit/>
          </a:bodyPr>
          <a:lstStyle/>
          <a:p>
            <a:r>
              <a:rPr lang="ja-JP" altLang="en-US" sz="2400" dirty="0">
                <a:latin typeface="HGPｺﾞｼｯｸM" panose="020B0600000000000000" pitchFamily="50" charset="-128"/>
                <a:ea typeface="HGPｺﾞｼｯｸM" panose="020B0600000000000000" pitchFamily="50" charset="-128"/>
              </a:rPr>
              <a:t>　今回の兵庫県支部セミナーは講演２本立て、観光産業の現状理解、さらにアフターコロナを見据えた社会再生へのプロローグについてお話をいただきます。</a:t>
            </a:r>
          </a:p>
        </p:txBody>
      </p:sp>
      <p:sp>
        <p:nvSpPr>
          <p:cNvPr id="20" name="テキスト ボックス 19">
            <a:extLst>
              <a:ext uri="{FF2B5EF4-FFF2-40B4-BE49-F238E27FC236}">
                <a16:creationId xmlns:a16="http://schemas.microsoft.com/office/drawing/2014/main" id="{CA3A6BA0-FD61-43DF-9014-0452752F89C5}"/>
              </a:ext>
            </a:extLst>
          </p:cNvPr>
          <p:cNvSpPr txBox="1"/>
          <p:nvPr/>
        </p:nvSpPr>
        <p:spPr>
          <a:xfrm>
            <a:off x="618418" y="6661881"/>
            <a:ext cx="9858381" cy="1692771"/>
          </a:xfrm>
          <a:prstGeom prst="rect">
            <a:avLst/>
          </a:prstGeom>
          <a:noFill/>
        </p:spPr>
        <p:txBody>
          <a:bodyPr wrap="square">
            <a:spAutoFit/>
          </a:bodyPr>
          <a:lstStyle/>
          <a:p>
            <a:r>
              <a:rPr lang="ja-JP" altLang="en-US" sz="2400" u="sng" dirty="0">
                <a:latin typeface="+mn-ea"/>
              </a:rPr>
              <a:t>登壇者　＞＞＞　　橋本　裕介（こんどう　ゆうじ）氏　プロフィール</a:t>
            </a:r>
            <a:endParaRPr lang="en-US" altLang="ja-JP" sz="2400" u="sng"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p:txBody>
      </p:sp>
      <p:sp>
        <p:nvSpPr>
          <p:cNvPr id="15" name="テキスト ボックス 14">
            <a:extLst>
              <a:ext uri="{FF2B5EF4-FFF2-40B4-BE49-F238E27FC236}">
                <a16:creationId xmlns:a16="http://schemas.microsoft.com/office/drawing/2014/main" id="{B654DCA0-766D-4ED3-B3E4-402DC127119A}"/>
              </a:ext>
            </a:extLst>
          </p:cNvPr>
          <p:cNvSpPr txBox="1"/>
          <p:nvPr/>
        </p:nvSpPr>
        <p:spPr>
          <a:xfrm>
            <a:off x="618418" y="8848531"/>
            <a:ext cx="9791484" cy="1692771"/>
          </a:xfrm>
          <a:prstGeom prst="rect">
            <a:avLst/>
          </a:prstGeom>
          <a:noFill/>
        </p:spPr>
        <p:txBody>
          <a:bodyPr wrap="square">
            <a:spAutoFit/>
          </a:bodyPr>
          <a:lstStyle/>
          <a:p>
            <a:r>
              <a:rPr lang="ja-JP" altLang="en-US" sz="2400" u="sng" dirty="0">
                <a:latin typeface="+mn-ea"/>
              </a:rPr>
              <a:t>登壇者　＞＞＞　　堀　浩司（ほり　ひろし）氏　プロフィール</a:t>
            </a:r>
            <a:endParaRPr lang="en-US" altLang="ja-JP" sz="2400" u="sng" dirty="0">
              <a:latin typeface="+mn-ea"/>
            </a:endParaRPr>
          </a:p>
          <a:p>
            <a:endParaRPr lang="en-US" altLang="ja-JP" sz="800" dirty="0">
              <a:latin typeface="+mn-ea"/>
            </a:endParaRPr>
          </a:p>
          <a:p>
            <a:pPr algn="l"/>
            <a:r>
              <a:rPr lang="ja-JP" altLang="en-US" b="0" i="0" dirty="0">
                <a:solidFill>
                  <a:srgbClr val="333333"/>
                </a:solidFill>
                <a:effectLst/>
                <a:latin typeface="Helvetica Neue"/>
              </a:rPr>
              <a:t>同志社大学経済学部卒。同大学在学中よりラジオ番組に出演。その後は経済、税金、年金問題、住宅ローン、金利などの論評を行い、経済ジャーナリストとして活躍。数々のテレビ、ラジオに出演しながら、新聞での執筆活動も行っている。現在はメディアに登場するかたわら、講演講師や大学講師を務めている。学校法人阪南大学元理事</a:t>
            </a:r>
            <a:r>
              <a:rPr lang="ja-JP" altLang="en-US" b="0" i="0" dirty="0">
                <a:solidFill>
                  <a:srgbClr val="0F1111"/>
                </a:solidFill>
                <a:effectLst/>
                <a:latin typeface="Hiragino Kaku Gothic ProN"/>
              </a:rPr>
              <a:t>。</a:t>
            </a:r>
            <a:endParaRPr lang="ja-JP" altLang="en-US" dirty="0">
              <a:latin typeface="+mn-ea"/>
            </a:endParaRPr>
          </a:p>
        </p:txBody>
      </p:sp>
      <p:sp>
        <p:nvSpPr>
          <p:cNvPr id="21" name="テキスト ボックス 20">
            <a:extLst>
              <a:ext uri="{FF2B5EF4-FFF2-40B4-BE49-F238E27FC236}">
                <a16:creationId xmlns:a16="http://schemas.microsoft.com/office/drawing/2014/main" id="{8CEF945E-3966-5BAB-24E0-003B680D5347}"/>
              </a:ext>
            </a:extLst>
          </p:cNvPr>
          <p:cNvSpPr txBox="1"/>
          <p:nvPr/>
        </p:nvSpPr>
        <p:spPr>
          <a:xfrm>
            <a:off x="30275" y="10828638"/>
            <a:ext cx="12192000" cy="769441"/>
          </a:xfrm>
          <a:prstGeom prst="rect">
            <a:avLst/>
          </a:prstGeom>
          <a:solidFill>
            <a:schemeClr val="tx1"/>
          </a:solidFill>
        </p:spPr>
        <p:txBody>
          <a:bodyPr wrap="square">
            <a:spAutoFit/>
          </a:bodyPr>
          <a:lstStyle/>
          <a:p>
            <a:pPr algn="ctr"/>
            <a:endParaRPr lang="en-US" altLang="ja-JP" sz="800" dirty="0">
              <a:solidFill>
                <a:srgbClr val="FFFF00"/>
              </a:solidFill>
            </a:endParaRPr>
          </a:p>
          <a:p>
            <a:pPr algn="ctr"/>
            <a:r>
              <a:rPr lang="ja-JP" altLang="en-US" sz="2800" b="1" dirty="0">
                <a:solidFill>
                  <a:srgbClr val="FFFF00"/>
                </a:solidFill>
              </a:rPr>
              <a:t>ご参加お申し込みについて・・・</a:t>
            </a:r>
            <a:endParaRPr lang="en-US" altLang="ja-JP" sz="2800" b="1" dirty="0">
              <a:solidFill>
                <a:srgbClr val="FFFF00"/>
              </a:solidFill>
            </a:endParaRPr>
          </a:p>
          <a:p>
            <a:pPr algn="ctr"/>
            <a:endParaRPr lang="ja-JP" altLang="en-US" sz="800" b="1" dirty="0">
              <a:solidFill>
                <a:srgbClr val="FFFF00"/>
              </a:solidFill>
            </a:endParaRPr>
          </a:p>
        </p:txBody>
      </p:sp>
      <p:sp>
        <p:nvSpPr>
          <p:cNvPr id="22" name="テキスト ボックス 21">
            <a:extLst>
              <a:ext uri="{FF2B5EF4-FFF2-40B4-BE49-F238E27FC236}">
                <a16:creationId xmlns:a16="http://schemas.microsoft.com/office/drawing/2014/main" id="{DA26D828-1B94-0CBA-4298-280DE093F89E}"/>
              </a:ext>
            </a:extLst>
          </p:cNvPr>
          <p:cNvSpPr txBox="1"/>
          <p:nvPr/>
        </p:nvSpPr>
        <p:spPr>
          <a:xfrm>
            <a:off x="30275" y="15410149"/>
            <a:ext cx="12192000" cy="830997"/>
          </a:xfrm>
          <a:prstGeom prst="rect">
            <a:avLst/>
          </a:prstGeom>
          <a:solidFill>
            <a:schemeClr val="tx2">
              <a:lumMod val="50000"/>
            </a:schemeClr>
          </a:solidFill>
          <a:ln>
            <a:noFill/>
          </a:ln>
        </p:spPr>
        <p:txBody>
          <a:bodyPr wrap="square">
            <a:spAutoFit/>
          </a:bodyPr>
          <a:lstStyle/>
          <a:p>
            <a:r>
              <a:rPr lang="ja-JP" altLang="en-US" sz="800" b="1" dirty="0">
                <a:solidFill>
                  <a:schemeClr val="bg1"/>
                </a:solidFill>
              </a:rPr>
              <a:t>　</a:t>
            </a:r>
            <a:endParaRPr lang="en-US" altLang="ja-JP" sz="800" b="1" dirty="0">
              <a:solidFill>
                <a:schemeClr val="bg1"/>
              </a:solidFill>
            </a:endParaRPr>
          </a:p>
          <a:p>
            <a:pPr algn="ctr"/>
            <a:endParaRPr lang="en-US" altLang="ja-JP" sz="800" b="1" dirty="0">
              <a:solidFill>
                <a:schemeClr val="bg1"/>
              </a:solidFill>
              <a:latin typeface="BIZ UDゴシック" panose="020B0400000000000000" pitchFamily="49" charset="-128"/>
              <a:ea typeface="BIZ UDゴシック" panose="020B0400000000000000" pitchFamily="49" charset="-128"/>
            </a:endParaRPr>
          </a:p>
          <a:p>
            <a:pPr algn="ctr"/>
            <a:r>
              <a:rPr lang="ja-JP" altLang="en-US" sz="2400" b="1" dirty="0">
                <a:solidFill>
                  <a:srgbClr val="FFFF00"/>
                </a:solidFill>
                <a:latin typeface="BIZ UDゴシック" panose="020B0400000000000000" pitchFamily="49" charset="-128"/>
                <a:ea typeface="BIZ UDゴシック" panose="020B0400000000000000" pitchFamily="49" charset="-128"/>
              </a:rPr>
              <a:t>問い合わせ</a:t>
            </a:r>
            <a:r>
              <a:rPr lang="zh-TW" altLang="en-US" sz="2400" b="1" dirty="0">
                <a:solidFill>
                  <a:srgbClr val="FFFF00"/>
                </a:solidFill>
                <a:latin typeface="BIZ UDゴシック" panose="020B0400000000000000" pitchFamily="49" charset="-128"/>
                <a:ea typeface="BIZ UDゴシック" panose="020B0400000000000000" pitchFamily="49" charset="-128"/>
              </a:rPr>
              <a:t>先 </a:t>
            </a:r>
            <a:r>
              <a:rPr lang="en-US" altLang="zh-TW" sz="2400" b="1" dirty="0">
                <a:solidFill>
                  <a:srgbClr val="FFFF00"/>
                </a:solidFill>
                <a:latin typeface="BIZ UDゴシック" panose="020B0400000000000000" pitchFamily="49" charset="-128"/>
                <a:ea typeface="BIZ UDゴシック" panose="020B0400000000000000" pitchFamily="49" charset="-128"/>
              </a:rPr>
              <a:t>  </a:t>
            </a:r>
            <a:r>
              <a:rPr lang="zh-TW" altLang="en-US" sz="2400" b="1" dirty="0">
                <a:solidFill>
                  <a:srgbClr val="FFFF00"/>
                </a:solidFill>
                <a:latin typeface="BIZ UDゴシック" panose="020B0400000000000000" pitchFamily="49" charset="-128"/>
                <a:ea typeface="BIZ UDゴシック" panose="020B0400000000000000" pitchFamily="49" charset="-128"/>
              </a:rPr>
              <a:t>日本経営管理協会 兵庫県支部長 矢下幸司</a:t>
            </a:r>
            <a:r>
              <a:rPr lang="ja-JP" altLang="en-US" sz="2400" b="1" dirty="0">
                <a:solidFill>
                  <a:srgbClr val="FFFF00"/>
                </a:solidFill>
                <a:latin typeface="BIZ UDゴシック" panose="020B0400000000000000" pitchFamily="49" charset="-128"/>
                <a:ea typeface="BIZ UDゴシック" panose="020B0400000000000000" pitchFamily="49" charset="-128"/>
              </a:rPr>
              <a:t>　</a:t>
            </a:r>
            <a:r>
              <a:rPr lang="ja-JP" altLang="en-US" sz="2400" b="1" dirty="0">
                <a:solidFill>
                  <a:srgbClr val="FFFF00"/>
                </a:solidFill>
              </a:rPr>
              <a:t>０９０－８６５２－３６４７</a:t>
            </a:r>
            <a:endParaRPr lang="en-US" altLang="ja-JP" sz="2400" b="1" dirty="0">
              <a:solidFill>
                <a:srgbClr val="FFFF00"/>
              </a:solidFill>
            </a:endParaRPr>
          </a:p>
          <a:p>
            <a:pPr algn="ctr"/>
            <a:endParaRPr lang="ja-JP" altLang="en-US" sz="800" b="1" dirty="0">
              <a:solidFill>
                <a:schemeClr val="bg1"/>
              </a:solidFill>
            </a:endParaRPr>
          </a:p>
        </p:txBody>
      </p:sp>
      <p:sp>
        <p:nvSpPr>
          <p:cNvPr id="6" name="Rectangle 3">
            <a:extLst>
              <a:ext uri="{FF2B5EF4-FFF2-40B4-BE49-F238E27FC236}">
                <a16:creationId xmlns:a16="http://schemas.microsoft.com/office/drawing/2014/main" id="{959C2F67-95F1-B30E-652E-A20859198C2B}"/>
              </a:ext>
            </a:extLst>
          </p:cNvPr>
          <p:cNvSpPr>
            <a:spLocks noChangeArrowheads="1"/>
          </p:cNvSpPr>
          <p:nvPr/>
        </p:nvSpPr>
        <p:spPr bwMode="auto">
          <a:xfrm>
            <a:off x="618418" y="7224627"/>
            <a:ext cx="9791484" cy="14773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b="0" i="0" dirty="0">
                <a:solidFill>
                  <a:srgbClr val="333333"/>
                </a:solidFill>
                <a:effectLst/>
                <a:latin typeface="ＭＳ Ｐゴシック" panose="020B0600070205080204" pitchFamily="50" charset="-128"/>
                <a:ea typeface="ＭＳ Ｐゴシック" panose="020B0600070205080204" pitchFamily="50" charset="-128"/>
              </a:rPr>
              <a:t>1980</a:t>
            </a:r>
            <a:r>
              <a:rPr lang="ja-JP" altLang="en-US" b="0" i="0" dirty="0">
                <a:solidFill>
                  <a:srgbClr val="333333"/>
                </a:solidFill>
                <a:effectLst/>
                <a:latin typeface="ＭＳ Ｐゴシック" panose="020B0600070205080204" pitchFamily="50" charset="-128"/>
                <a:ea typeface="ＭＳ Ｐゴシック" panose="020B0600070205080204" pitchFamily="50" charset="-128"/>
              </a:rPr>
              <a:t>年生まれ。兵庫県たつの市出身。同志社大学文学部社会学科産業関係学卒業。同大学大学院総合政策科学研究科公共政策コース博士前期課程修了。同大学院博士後期課程単位取得退学。大手金融機関、厚生労働省、日本年金機構本部を経て現職。セミナー実績３００回以上、労働・年金相談１万件以上。最近は、外国人労働者雇用にまつわる労務管理や入国管理支援、トラブル防止などのコンサルティング活動も積極的に行っている。</a:t>
            </a:r>
            <a:endParaRPr kumimoji="0" lang="ja-JP" altLang="ja-JP" sz="1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396BEFAA-60B1-D204-4A3A-3547CDB8A61A}"/>
              </a:ext>
            </a:extLst>
          </p:cNvPr>
          <p:cNvSpPr txBox="1"/>
          <p:nvPr/>
        </p:nvSpPr>
        <p:spPr>
          <a:xfrm>
            <a:off x="1229282" y="11642136"/>
            <a:ext cx="8286448" cy="461665"/>
          </a:xfrm>
          <a:prstGeom prst="rect">
            <a:avLst/>
          </a:prstGeom>
          <a:noFill/>
        </p:spPr>
        <p:txBody>
          <a:bodyPr wrap="square">
            <a:spAutoFit/>
          </a:bodyPr>
          <a:lstStyle/>
          <a:p>
            <a:r>
              <a:rPr lang="ja-JP" altLang="en-US" sz="2400" dirty="0">
                <a:latin typeface="HGPｺﾞｼｯｸM" panose="020B0600000000000000" pitchFamily="50" charset="-128"/>
                <a:ea typeface="HGPｺﾞｼｯｸM" panose="020B0600000000000000" pitchFamily="50" charset="-128"/>
              </a:rPr>
              <a:t>セミナーに参加の方は、以下にご記入の上、メール送信下さい。</a:t>
            </a:r>
          </a:p>
        </p:txBody>
      </p:sp>
      <p:sp>
        <p:nvSpPr>
          <p:cNvPr id="8" name="テキスト ボックス 7">
            <a:extLst>
              <a:ext uri="{FF2B5EF4-FFF2-40B4-BE49-F238E27FC236}">
                <a16:creationId xmlns:a16="http://schemas.microsoft.com/office/drawing/2014/main" id="{5A2E0044-692F-C97F-2FFB-CD6FB8725477}"/>
              </a:ext>
            </a:extLst>
          </p:cNvPr>
          <p:cNvSpPr txBox="1"/>
          <p:nvPr/>
        </p:nvSpPr>
        <p:spPr>
          <a:xfrm>
            <a:off x="1229282" y="12231239"/>
            <a:ext cx="8286448" cy="1569660"/>
          </a:xfrm>
          <a:prstGeom prst="rect">
            <a:avLst/>
          </a:prstGeom>
          <a:noFill/>
        </p:spPr>
        <p:txBody>
          <a:bodyPr wrap="square">
            <a:spAutoFit/>
          </a:bodyPr>
          <a:lstStyle/>
          <a:p>
            <a:r>
              <a:rPr lang="ja-JP" altLang="en-US" sz="3200" dirty="0">
                <a:latin typeface="HGPｺﾞｼｯｸM" panose="020B0600000000000000" pitchFamily="50" charset="-128"/>
                <a:ea typeface="HGPｺﾞｼｯｸM" panose="020B0600000000000000" pitchFamily="50" charset="-128"/>
              </a:rPr>
              <a:t>１，標題（タイトル）に、定例会神戸参加と明記</a:t>
            </a:r>
            <a:endParaRPr lang="en-US" altLang="ja-JP" sz="3200" dirty="0">
              <a:latin typeface="HGPｺﾞｼｯｸM" panose="020B0600000000000000" pitchFamily="50" charset="-128"/>
              <a:ea typeface="HGPｺﾞｼｯｸM" panose="020B0600000000000000" pitchFamily="50" charset="-128"/>
            </a:endParaRPr>
          </a:p>
          <a:p>
            <a:r>
              <a:rPr lang="ja-JP" altLang="en-US" sz="3200" dirty="0">
                <a:latin typeface="HGPｺﾞｼｯｸM" panose="020B0600000000000000" pitchFamily="50" charset="-128"/>
                <a:ea typeface="HGPｺﾞｼｯｸM" panose="020B0600000000000000" pitchFamily="50" charset="-128"/>
              </a:rPr>
              <a:t>２，お名前、所属先、連絡先　のみ記入</a:t>
            </a:r>
            <a:endParaRPr lang="en-US" altLang="ja-JP" sz="3200" dirty="0">
              <a:latin typeface="HGPｺﾞｼｯｸM" panose="020B0600000000000000" pitchFamily="50" charset="-128"/>
              <a:ea typeface="HGPｺﾞｼｯｸM" panose="020B0600000000000000" pitchFamily="50" charset="-128"/>
            </a:endParaRPr>
          </a:p>
          <a:p>
            <a:r>
              <a:rPr lang="ja-JP" altLang="en-US" sz="3200" dirty="0">
                <a:latin typeface="HGPｺﾞｼｯｸM" panose="020B0600000000000000" pitchFamily="50" charset="-128"/>
                <a:ea typeface="HGPｺﾞｼｯｸM" panose="020B0600000000000000" pitchFamily="50" charset="-128"/>
              </a:rPr>
              <a:t>３，下記アドレスに送信</a:t>
            </a:r>
          </a:p>
        </p:txBody>
      </p:sp>
      <p:sp>
        <p:nvSpPr>
          <p:cNvPr id="9" name="テキスト ボックス 8">
            <a:extLst>
              <a:ext uri="{FF2B5EF4-FFF2-40B4-BE49-F238E27FC236}">
                <a16:creationId xmlns:a16="http://schemas.microsoft.com/office/drawing/2014/main" id="{54ED30A6-AB7E-5617-52CD-9CAE3761D62D}"/>
              </a:ext>
            </a:extLst>
          </p:cNvPr>
          <p:cNvSpPr txBox="1"/>
          <p:nvPr/>
        </p:nvSpPr>
        <p:spPr>
          <a:xfrm>
            <a:off x="1229282" y="13764131"/>
            <a:ext cx="10073966" cy="923330"/>
          </a:xfrm>
          <a:prstGeom prst="rect">
            <a:avLst/>
          </a:prstGeom>
          <a:noFill/>
        </p:spPr>
        <p:txBody>
          <a:bodyPr wrap="square">
            <a:spAutoFit/>
          </a:bodyPr>
          <a:lstStyle/>
          <a:p>
            <a:r>
              <a:rPr lang="en-US" altLang="ja-JP" sz="5400" b="1" dirty="0">
                <a:solidFill>
                  <a:schemeClr val="accent5">
                    <a:lumMod val="50000"/>
                  </a:schemeClr>
                </a:solidFill>
                <a:latin typeface="HGPｺﾞｼｯｸM" panose="020B0600000000000000" pitchFamily="50" charset="-128"/>
                <a:ea typeface="HGPｺﾞｼｯｸM" panose="020B0600000000000000" pitchFamily="50" charset="-128"/>
              </a:rPr>
              <a:t>yashita@toshibunken-kobe.or.jp </a:t>
            </a:r>
            <a:endParaRPr lang="ja-JP" altLang="en-US" sz="5400" dirty="0">
              <a:solidFill>
                <a:schemeClr val="accent5">
                  <a:lumMod val="50000"/>
                </a:schemeClr>
              </a:solidFill>
            </a:endParaRPr>
          </a:p>
        </p:txBody>
      </p:sp>
      <p:sp>
        <p:nvSpPr>
          <p:cNvPr id="10" name="テキスト ボックス 9">
            <a:extLst>
              <a:ext uri="{FF2B5EF4-FFF2-40B4-BE49-F238E27FC236}">
                <a16:creationId xmlns:a16="http://schemas.microsoft.com/office/drawing/2014/main" id="{C0662F95-159C-9F47-622F-FCF6CA179AAD}"/>
              </a:ext>
            </a:extLst>
          </p:cNvPr>
          <p:cNvSpPr txBox="1"/>
          <p:nvPr/>
        </p:nvSpPr>
        <p:spPr>
          <a:xfrm>
            <a:off x="1229282" y="14764822"/>
            <a:ext cx="8286448" cy="461665"/>
          </a:xfrm>
          <a:prstGeom prst="rect">
            <a:avLst/>
          </a:prstGeom>
          <a:noFill/>
        </p:spPr>
        <p:txBody>
          <a:bodyPr wrap="square">
            <a:spAutoFit/>
          </a:bodyPr>
          <a:lstStyle/>
          <a:p>
            <a:r>
              <a:rPr lang="ja-JP" altLang="en-US" sz="2400" dirty="0">
                <a:latin typeface="HGPｺﾞｼｯｸM" panose="020B0600000000000000" pitchFamily="50" charset="-128"/>
                <a:ea typeface="HGPｺﾞｼｯｸM" panose="020B0600000000000000" pitchFamily="50" charset="-128"/>
              </a:rPr>
              <a:t>申込締切は、２０２２年１１月１４日（火）、先着４０名限定</a:t>
            </a:r>
          </a:p>
        </p:txBody>
      </p:sp>
    </p:spTree>
    <p:extLst>
      <p:ext uri="{BB962C8B-B14F-4D97-AF65-F5344CB8AC3E}">
        <p14:creationId xmlns:p14="http://schemas.microsoft.com/office/powerpoint/2010/main" val="29792879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HDOfficeLightV0">
  <a:themeElements>
    <a:clrScheme name="赤紫">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インテグラル</Template>
  <TotalTime>2131</TotalTime>
  <Words>754</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UDゴシック</vt:lpstr>
      <vt:lpstr>Helvetica Neue</vt:lpstr>
      <vt:lpstr>HGPｺﾞｼｯｸM</vt:lpstr>
      <vt:lpstr>Hiragino Kaku Gothic ProN</vt:lpstr>
      <vt:lpstr>ＭＳ Ｐゴシック</vt:lpstr>
      <vt:lpstr>游ゴシック</vt:lpstr>
      <vt:lpstr>Calibri</vt:lpstr>
      <vt:lpstr>Calibri Light</vt:lpstr>
      <vt:lpstr>Segoe UI Historic</vt:lpstr>
      <vt:lpstr>Wingdings 2</vt:lpstr>
      <vt:lpstr>HDOfficeLightV0</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夏休み子ども教室</dc:title>
  <dc:creator>幸司 矢下</dc:creator>
  <cp:lastModifiedBy>幸司 矢下</cp:lastModifiedBy>
  <cp:revision>32</cp:revision>
  <cp:lastPrinted>2022-09-14T07:52:59Z</cp:lastPrinted>
  <dcterms:created xsi:type="dcterms:W3CDTF">2020-08-10T23:55:36Z</dcterms:created>
  <dcterms:modified xsi:type="dcterms:W3CDTF">2022-10-30T08:22:00Z</dcterms:modified>
</cp:coreProperties>
</file>